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ZGL&#298;T&#298;BA_HP\Downloads\Anketa%20vec&#257;kiem%20(atbildes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ZGL&#298;T&#298;BA_HP\Downloads\Anketa%20darbiniekiem%20(Responses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lv-LV"/>
              <a:t>Kurš kritērijs ēdināšanas pakalpojuma nodrošināšanā, Jūsuprāt, būtu uzlabojams?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F3D-4F17-8F4C-C3B8B1A5DF9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F3D-4F17-8F4C-C3B8B1A5DF9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F3D-4F17-8F4C-C3B8B1A5DF9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F3D-4F17-8F4C-C3B8B1A5DF9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F3D-4F17-8F4C-C3B8B1A5DF9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Lapa3!$I$7:$I$11</c:f>
              <c:strCache>
                <c:ptCount val="5"/>
                <c:pt idx="0">
                  <c:v>Viss apmierina</c:v>
                </c:pt>
                <c:pt idx="1">
                  <c:v>Ēdiena daudzveidība</c:v>
                </c:pt>
                <c:pt idx="2">
                  <c:v>Pārāk mazas porcijas</c:v>
                </c:pt>
                <c:pt idx="3">
                  <c:v>Pārāk lielas porcijas</c:v>
                </c:pt>
                <c:pt idx="4">
                  <c:v>Ēdiena kvalitāte</c:v>
                </c:pt>
              </c:strCache>
            </c:strRef>
          </c:cat>
          <c:val>
            <c:numRef>
              <c:f>Lapa3!$J$7:$J$11</c:f>
              <c:numCache>
                <c:formatCode>General</c:formatCode>
                <c:ptCount val="5"/>
                <c:pt idx="0">
                  <c:v>414</c:v>
                </c:pt>
                <c:pt idx="1">
                  <c:v>375</c:v>
                </c:pt>
                <c:pt idx="2">
                  <c:v>89</c:v>
                </c:pt>
                <c:pt idx="3">
                  <c:v>5</c:v>
                </c:pt>
                <c:pt idx="4">
                  <c:v>187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F3D-4F17-8F4C-C3B8B1A5DF9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lv-LV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lv-LV"/>
              <a:t>Kurš kritērijs ēdināšanas pakalpojuma nodrošināšanā, Jūsuprāt, būtu uzlabojams?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pieChart>
        <c:varyColors val="1"/>
        <c:ser>
          <c:idx val="0"/>
          <c:order val="0"/>
          <c:explosion val="1"/>
          <c:dPt>
            <c:idx val="0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D75-4392-905B-B8AC43D9811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D75-4392-905B-B8AC43D9811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D75-4392-905B-B8AC43D9811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D75-4392-905B-B8AC43D9811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D75-4392-905B-B8AC43D98117}"/>
              </c:ext>
            </c:extLst>
          </c:dPt>
          <c:dLbls>
            <c:dLbl>
              <c:idx val="0"/>
              <c:layout>
                <c:manualLayout>
                  <c:x val="-6.5802161799363323E-2"/>
                  <c:y val="-0.20680454041680851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D75-4392-905B-B8AC43D981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Lapa3!$J$16:$J$20</c:f>
              <c:strCache>
                <c:ptCount val="5"/>
                <c:pt idx="0">
                  <c:v>Ēdiena daudzveidība</c:v>
                </c:pt>
                <c:pt idx="1">
                  <c:v>Porciju izmērs, tās ir pārāk mazas</c:v>
                </c:pt>
                <c:pt idx="2">
                  <c:v>Porciju izmērs, tās ir pārāk lielas</c:v>
                </c:pt>
                <c:pt idx="3">
                  <c:v>Ēdiena kvalitāte</c:v>
                </c:pt>
                <c:pt idx="4">
                  <c:v>Viss apmierina</c:v>
                </c:pt>
              </c:strCache>
            </c:strRef>
          </c:cat>
          <c:val>
            <c:numRef>
              <c:f>Lapa3!$K$16:$K$20</c:f>
              <c:numCache>
                <c:formatCode>General</c:formatCode>
                <c:ptCount val="5"/>
                <c:pt idx="0">
                  <c:v>126</c:v>
                </c:pt>
                <c:pt idx="1">
                  <c:v>27</c:v>
                </c:pt>
                <c:pt idx="2">
                  <c:v>1</c:v>
                </c:pt>
                <c:pt idx="3">
                  <c:v>44</c:v>
                </c:pt>
                <c:pt idx="4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D75-4392-905B-B8AC43D9811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808276267166321"/>
          <c:y val="0.30073939621183715"/>
          <c:w val="0.32775293137932832"/>
          <c:h val="0.547150356205474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9A9A-B4B0-4B32-B8CD-2E25E95134C4}" type="datetimeFigureOut">
              <a:rPr lang="en-US" dirty="0"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āmas 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v-LV"/>
              <a:t>Noklikšķiniet uz ikonas, lai pievienotu attēlu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18A9-B687-4302-9395-2322403C6656}" type="datetimeFigureOut">
              <a:rPr lang="en-US" dirty="0"/>
              <a:t>5/9/2024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rsraksts un pa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A684-0CB7-41E9-A4DF-5D1C2CA5BF6F}" type="datetimeFigureOut">
              <a:rPr lang="en-US" dirty="0"/>
              <a:t>5/9/2024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āt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7C35-9E19-4518-A4B2-3B09CD8CC756}" type="datetimeFigureOut">
              <a:rPr lang="en-US" dirty="0"/>
              <a:t>5/9/2024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zīt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6DA8-8897-4DDF-BFB6-5D83863C837A}" type="datetimeFigureOut">
              <a:rPr lang="en-US" dirty="0"/>
              <a:t>5/9/2024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A708-C5F0-412D-90E2-1919F0D196AE}" type="datetimeFigureOut">
              <a:rPr lang="en-US" dirty="0"/>
              <a:t>5/9/2024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ttēlu kolon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v-LV"/>
              <a:t>Noklikšķiniet uz ikonas, lai pievienotu attēlu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v-LV"/>
              <a:t>Noklikšķiniet uz ikonas, lai pievienotu attēlu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v-LV"/>
              <a:t>Noklikšķiniet uz ikonas, lai pievienotu attēlu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F8FA-EF43-4642-9368-3F4E33039BD9}" type="datetimeFigureOut">
              <a:rPr lang="en-US" dirty="0"/>
              <a:t>5/9/2024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E721-B01C-4D5D-A3CA-2E5518383F10}" type="datetimeFigureOut">
              <a:rPr lang="en-US" dirty="0"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513FEF9-69D0-4F8C-A336-59491FBEDC47}" type="datetimeFigureOut">
              <a:rPr lang="en-US" dirty="0"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21DC-8981-44E6-BC8C-2BA8F673FFBB}" type="datetimeFigureOut">
              <a:rPr lang="en-US" dirty="0"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C5D3-0140-4E75-8D7F-C0623D06DFD7}" type="datetimeFigureOut">
              <a:rPr lang="en-US" dirty="0"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66F9-5B40-48E0-8DFD-99EF944CDD22}" type="datetimeFigureOut">
              <a:rPr lang="en-US" dirty="0"/>
              <a:t>5/9/2024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8D6B-2C72-4E21-9893-A649C6E2A47D}" type="datetimeFigureOut">
              <a:rPr lang="en-US" dirty="0"/>
              <a:t>5/9/2024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11C9-A66C-49F0-970E-F7B68D9109A0}" type="datetimeFigureOut">
              <a:rPr lang="en-US" dirty="0"/>
              <a:t>5/9/2024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AE78-96A2-4A23-B183-3B6DB4374FE7}" type="datetimeFigureOut">
              <a:rPr lang="en-US" dirty="0"/>
              <a:t>5/9/2024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0757-B101-4811-9189-10EB2F458E2D}" type="datetimeFigureOut">
              <a:rPr lang="en-US" dirty="0"/>
              <a:t>5/9/2024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v-LV"/>
              <a:t>Noklikšķiniet uz ikonas, lai pievienotu attēlu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C078-589F-40E3-816C-EE21D62B5BBA}" type="datetimeFigureOut">
              <a:rPr lang="en-US" dirty="0"/>
              <a:t>5/9/2024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04436-CA73-4D53-89B4-2A5C7347BF2F}" type="datetimeFigureOut">
              <a:rPr lang="en-US" dirty="0"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3511A581-6E83-409B-8D8F-C97B921771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42028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lv-LV" sz="2400" b="1" dirty="0"/>
              <a:t>Aptaujas par ēdināšanas pakalpojumu nodrošināšanu Tukuma novada izglītības iestādēs, kas īsteno pirmsskolas izglītību, rezultāti</a:t>
            </a:r>
            <a:endParaRPr lang="lv-LV" sz="2400" dirty="0"/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9C203D9F-9906-4628-9C05-074DD9B63F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84779" y="5613239"/>
            <a:ext cx="8144134" cy="1117687"/>
          </a:xfrm>
        </p:spPr>
        <p:txBody>
          <a:bodyPr/>
          <a:lstStyle/>
          <a:p>
            <a:r>
              <a:rPr lang="lv-LV" dirty="0"/>
              <a:t>Aptauja veikta periodā no 2024. gada 24. aprīļa līdz 2. maijam</a:t>
            </a:r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4A651055-5E79-47F8-BD97-60BA3858B76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60020" y="127074"/>
            <a:ext cx="1162015" cy="11058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C521E3-EAC8-4DC3-A255-8134F2B351A9}"/>
              </a:ext>
            </a:extLst>
          </p:cNvPr>
          <p:cNvSpPr txBox="1"/>
          <p:nvPr/>
        </p:nvSpPr>
        <p:spPr>
          <a:xfrm>
            <a:off x="36945" y="6011788"/>
            <a:ext cx="4488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Piedalījās: 1000 vecāki</a:t>
            </a:r>
          </a:p>
          <a:p>
            <a:r>
              <a:rPr lang="lv-LV" dirty="0"/>
              <a:t>		   207 darbinieki</a:t>
            </a:r>
          </a:p>
        </p:txBody>
      </p:sp>
    </p:spTree>
    <p:extLst>
      <p:ext uri="{BB962C8B-B14F-4D97-AF65-F5344CB8AC3E}">
        <p14:creationId xmlns:p14="http://schemas.microsoft.com/office/powerpoint/2010/main" val="517314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ttēls 1">
            <a:extLst>
              <a:ext uri="{FF2B5EF4-FFF2-40B4-BE49-F238E27FC236}">
                <a16:creationId xmlns:a16="http://schemas.microsoft.com/office/drawing/2014/main" id="{2D045E87-D1A6-49BC-8850-6CE2CEABF6E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14028" y="658297"/>
            <a:ext cx="1229928" cy="11705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0FF22C-66DE-409C-9F67-3D504AE831F5}"/>
              </a:ext>
            </a:extLst>
          </p:cNvPr>
          <p:cNvSpPr txBox="1"/>
          <p:nvPr/>
        </p:nvSpPr>
        <p:spPr>
          <a:xfrm>
            <a:off x="2082800" y="769133"/>
            <a:ext cx="802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000" dirty="0"/>
              <a:t>Komentāri par ēdināšanas pakalpojumu Tukuma novada pirmsskolas izglītības iestādēs </a:t>
            </a:r>
            <a:r>
              <a:rPr lang="lv-LV" sz="2000" dirty="0">
                <a:solidFill>
                  <a:schemeClr val="bg1"/>
                </a:solidFill>
              </a:rPr>
              <a:t>(POZITĪVIE)</a:t>
            </a:r>
          </a:p>
        </p:txBody>
      </p:sp>
      <p:graphicFrame>
        <p:nvGraphicFramePr>
          <p:cNvPr id="4" name="Tabula 3">
            <a:extLst>
              <a:ext uri="{FF2B5EF4-FFF2-40B4-BE49-F238E27FC236}">
                <a16:creationId xmlns:a16="http://schemas.microsoft.com/office/drawing/2014/main" id="{D0865E56-30D5-4B90-9D7F-62D153AD40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911022"/>
              </p:ext>
            </p:extLst>
          </p:nvPr>
        </p:nvGraphicFramePr>
        <p:xfrm>
          <a:off x="609861" y="2185657"/>
          <a:ext cx="10455302" cy="4141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7651">
                  <a:extLst>
                    <a:ext uri="{9D8B030D-6E8A-4147-A177-3AD203B41FA5}">
                      <a16:colId xmlns:a16="http://schemas.microsoft.com/office/drawing/2014/main" val="1847866790"/>
                    </a:ext>
                  </a:extLst>
                </a:gridCol>
                <a:gridCol w="5227651">
                  <a:extLst>
                    <a:ext uri="{9D8B030D-6E8A-4147-A177-3AD203B41FA5}">
                      <a16:colId xmlns:a16="http://schemas.microsoft.com/office/drawing/2014/main" val="286982518"/>
                    </a:ext>
                  </a:extLst>
                </a:gridCol>
              </a:tblGrid>
              <a:tr h="414125">
                <a:tc>
                  <a:txBody>
                    <a:bodyPr/>
                    <a:lstStyle/>
                    <a:p>
                      <a:pPr algn="ctr"/>
                      <a:r>
                        <a:rPr lang="lv-LV" dirty="0">
                          <a:solidFill>
                            <a:schemeClr val="bg1"/>
                          </a:solidFill>
                        </a:rPr>
                        <a:t>Vecāku komentāri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>
                          <a:solidFill>
                            <a:schemeClr val="bg1"/>
                          </a:solidFill>
                        </a:rPr>
                        <a:t>Darbinieku komentāri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6539036"/>
                  </a:ext>
                </a:extLst>
              </a:tr>
              <a:tr h="414125">
                <a:tc>
                  <a:txBody>
                    <a:bodyPr/>
                    <a:lstStyle/>
                    <a:p>
                      <a:r>
                        <a:rPr lang="lv-LV" dirty="0">
                          <a:solidFill>
                            <a:schemeClr val="bg1"/>
                          </a:solidFill>
                        </a:rPr>
                        <a:t>Bērniem ēdieni garšo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>
                          <a:solidFill>
                            <a:schemeClr val="bg1"/>
                          </a:solidFill>
                        </a:rPr>
                        <a:t>Pilnvērtīgs uzturs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5877661"/>
                  </a:ext>
                </a:extLst>
              </a:tr>
              <a:tr h="414125">
                <a:tc>
                  <a:txBody>
                    <a:bodyPr/>
                    <a:lstStyle/>
                    <a:p>
                      <a:r>
                        <a:rPr lang="lv-LV" dirty="0">
                          <a:solidFill>
                            <a:schemeClr val="bg1"/>
                          </a:solidFill>
                        </a:rPr>
                        <a:t>Dažādība ēdienkartē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>
                          <a:solidFill>
                            <a:schemeClr val="bg1"/>
                          </a:solidFill>
                        </a:rPr>
                        <a:t>Garšīgs un daudzveidīgs ēdiens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4463170"/>
                  </a:ext>
                </a:extLst>
              </a:tr>
              <a:tr h="414125">
                <a:tc>
                  <a:txBody>
                    <a:bodyPr/>
                    <a:lstStyle/>
                    <a:p>
                      <a:r>
                        <a:rPr lang="lv-LV" dirty="0">
                          <a:solidFill>
                            <a:schemeClr val="bg1"/>
                          </a:solidFill>
                        </a:rPr>
                        <a:t>Apmierina sniegtā kvalitāte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>
                          <a:solidFill>
                            <a:schemeClr val="bg1"/>
                          </a:solidFill>
                        </a:rPr>
                        <a:t>Situācija ar ēdināšanu ir ļoti uzlabojusies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2692847"/>
                  </a:ext>
                </a:extLst>
              </a:tr>
              <a:tr h="414125">
                <a:tc>
                  <a:txBody>
                    <a:bodyPr/>
                    <a:lstStyle/>
                    <a:p>
                      <a:r>
                        <a:rPr lang="lv-LV" dirty="0">
                          <a:solidFill>
                            <a:schemeClr val="bg1"/>
                          </a:solidFill>
                        </a:rPr>
                        <a:t>Porciju atbilstība ēdienkartei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>
                          <a:solidFill>
                            <a:schemeClr val="bg1"/>
                          </a:solidFill>
                        </a:rPr>
                        <a:t>Ļoti gardi un kvalitatīvi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0009898"/>
                  </a:ext>
                </a:extLst>
              </a:tr>
              <a:tr h="414125">
                <a:tc>
                  <a:txBody>
                    <a:bodyPr/>
                    <a:lstStyle/>
                    <a:p>
                      <a:r>
                        <a:rPr lang="lv-LV" dirty="0">
                          <a:solidFill>
                            <a:schemeClr val="bg1"/>
                          </a:solidFill>
                        </a:rPr>
                        <a:t>Patīk, ka gatavo iestādē uz vietas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>
                          <a:solidFill>
                            <a:schemeClr val="bg1"/>
                          </a:solidFill>
                        </a:rPr>
                        <a:t>Svaigs un silts ēdiens, produkti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548882"/>
                  </a:ext>
                </a:extLst>
              </a:tr>
              <a:tr h="414125">
                <a:tc>
                  <a:txBody>
                    <a:bodyPr/>
                    <a:lstStyle/>
                    <a:p>
                      <a:r>
                        <a:rPr lang="lv-LV" dirty="0">
                          <a:solidFill>
                            <a:schemeClr val="bg1"/>
                          </a:solidFill>
                        </a:rPr>
                        <a:t>Sabalansēta ēdienkarte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>
                          <a:solidFill>
                            <a:schemeClr val="bg1"/>
                          </a:solidFill>
                        </a:rPr>
                        <a:t>Daudzveidīgi un ļoti garšīgi salāti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950011"/>
                  </a:ext>
                </a:extLst>
              </a:tr>
              <a:tr h="414125">
                <a:tc>
                  <a:txBody>
                    <a:bodyPr/>
                    <a:lstStyle/>
                    <a:p>
                      <a:r>
                        <a:rPr lang="lv-LV" dirty="0">
                          <a:solidFill>
                            <a:schemeClr val="bg1"/>
                          </a:solidFill>
                        </a:rPr>
                        <a:t>Šobrīd situācija ir uzlabojusies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>
                          <a:solidFill>
                            <a:schemeClr val="bg1"/>
                          </a:solidFill>
                        </a:rPr>
                        <a:t>Lieliski pavāri, kas gatavo uz vietas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114933"/>
                  </a:ext>
                </a:extLst>
              </a:tr>
              <a:tr h="414125">
                <a:tc>
                  <a:txBody>
                    <a:bodyPr/>
                    <a:lstStyle/>
                    <a:p>
                      <a:r>
                        <a:rPr lang="lv-LV" dirty="0">
                          <a:solidFill>
                            <a:schemeClr val="bg1"/>
                          </a:solidFill>
                        </a:rPr>
                        <a:t>Labas cenas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308707"/>
                  </a:ext>
                </a:extLst>
              </a:tr>
              <a:tr h="414125">
                <a:tc>
                  <a:txBody>
                    <a:bodyPr/>
                    <a:lstStyle/>
                    <a:p>
                      <a:r>
                        <a:rPr lang="lv-LV" dirty="0">
                          <a:solidFill>
                            <a:schemeClr val="bg1"/>
                          </a:solidFill>
                        </a:rPr>
                        <a:t>Veselīgs ēdiens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0756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9632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ttēls 1">
            <a:extLst>
              <a:ext uri="{FF2B5EF4-FFF2-40B4-BE49-F238E27FC236}">
                <a16:creationId xmlns:a16="http://schemas.microsoft.com/office/drawing/2014/main" id="{2D045E87-D1A6-49BC-8850-6CE2CEABF6E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14028" y="658297"/>
            <a:ext cx="1229928" cy="11705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0FF22C-66DE-409C-9F67-3D504AE831F5}"/>
              </a:ext>
            </a:extLst>
          </p:cNvPr>
          <p:cNvSpPr txBox="1"/>
          <p:nvPr/>
        </p:nvSpPr>
        <p:spPr>
          <a:xfrm>
            <a:off x="1713346" y="150297"/>
            <a:ext cx="802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000" dirty="0"/>
              <a:t>Komentāri par ēdināšanas pakalpojumu Tukuma novada pirmsskolas izglītības iestādēs </a:t>
            </a:r>
            <a:r>
              <a:rPr lang="lv-LV" sz="2000" dirty="0">
                <a:solidFill>
                  <a:schemeClr val="bg1"/>
                </a:solidFill>
              </a:rPr>
              <a:t>(NEGATĪVIE)</a:t>
            </a:r>
          </a:p>
        </p:txBody>
      </p:sp>
      <p:graphicFrame>
        <p:nvGraphicFramePr>
          <p:cNvPr id="4" name="Tabula 3">
            <a:extLst>
              <a:ext uri="{FF2B5EF4-FFF2-40B4-BE49-F238E27FC236}">
                <a16:creationId xmlns:a16="http://schemas.microsoft.com/office/drawing/2014/main" id="{D0865E56-30D5-4B90-9D7F-62D153AD40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432913"/>
              </p:ext>
            </p:extLst>
          </p:nvPr>
        </p:nvGraphicFramePr>
        <p:xfrm>
          <a:off x="148044" y="858183"/>
          <a:ext cx="10318773" cy="5823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7791">
                  <a:extLst>
                    <a:ext uri="{9D8B030D-6E8A-4147-A177-3AD203B41FA5}">
                      <a16:colId xmlns:a16="http://schemas.microsoft.com/office/drawing/2014/main" val="1847866790"/>
                    </a:ext>
                  </a:extLst>
                </a:gridCol>
                <a:gridCol w="5430982">
                  <a:extLst>
                    <a:ext uri="{9D8B030D-6E8A-4147-A177-3AD203B41FA5}">
                      <a16:colId xmlns:a16="http://schemas.microsoft.com/office/drawing/2014/main" val="286982518"/>
                    </a:ext>
                  </a:extLst>
                </a:gridCol>
              </a:tblGrid>
              <a:tr h="358296">
                <a:tc>
                  <a:txBody>
                    <a:bodyPr/>
                    <a:lstStyle/>
                    <a:p>
                      <a:pPr algn="ctr"/>
                      <a:r>
                        <a:rPr lang="lv-LV" dirty="0">
                          <a:solidFill>
                            <a:schemeClr val="bg1"/>
                          </a:solidFill>
                        </a:rPr>
                        <a:t>Vecāku komentāri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>
                          <a:solidFill>
                            <a:schemeClr val="bg1"/>
                          </a:solidFill>
                        </a:rPr>
                        <a:t>Darbinieku komentāri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6539036"/>
                  </a:ext>
                </a:extLst>
              </a:tr>
              <a:tr h="358296">
                <a:tc>
                  <a:txBody>
                    <a:bodyPr/>
                    <a:lstStyle/>
                    <a:p>
                      <a:r>
                        <a:rPr lang="lv-LV" sz="1600" dirty="0">
                          <a:solidFill>
                            <a:schemeClr val="bg1"/>
                          </a:solidFill>
                        </a:rPr>
                        <a:t>Ēdienkartē nav daudzveidības, vienveidīgi ēdieni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600" dirty="0">
                          <a:solidFill>
                            <a:schemeClr val="bg1"/>
                          </a:solidFill>
                        </a:rPr>
                        <a:t>Produkti/ēdieni, ko bērni neēd (zaļumi, </a:t>
                      </a:r>
                      <a:r>
                        <a:rPr lang="lv-LV" sz="1600" dirty="0" err="1">
                          <a:solidFill>
                            <a:schemeClr val="bg1"/>
                          </a:solidFill>
                        </a:rPr>
                        <a:t>rosols</a:t>
                      </a:r>
                      <a:r>
                        <a:rPr lang="lv-LV" sz="1600" dirty="0">
                          <a:solidFill>
                            <a:schemeClr val="bg1"/>
                          </a:solidFill>
                        </a:rPr>
                        <a:t>, piena zupas u.c.)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5877661"/>
                  </a:ext>
                </a:extLst>
              </a:tr>
              <a:tr h="358296">
                <a:tc>
                  <a:txBody>
                    <a:bodyPr/>
                    <a:lstStyle/>
                    <a:p>
                      <a:r>
                        <a:rPr lang="lv-LV" sz="1600" dirty="0">
                          <a:solidFill>
                            <a:schemeClr val="bg1"/>
                          </a:solidFill>
                        </a:rPr>
                        <a:t>Padzisis ēdiens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dirty="0">
                          <a:solidFill>
                            <a:schemeClr val="bg1"/>
                          </a:solidFill>
                        </a:rPr>
                        <a:t>Par maz augļu un dārzeņu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4463170"/>
                  </a:ext>
                </a:extLst>
              </a:tr>
              <a:tr h="358296">
                <a:tc>
                  <a:txBody>
                    <a:bodyPr/>
                    <a:lstStyle/>
                    <a:p>
                      <a:r>
                        <a:rPr lang="lv-LV" sz="1600" dirty="0">
                          <a:solidFill>
                            <a:schemeClr val="bg1"/>
                          </a:solidFill>
                        </a:rPr>
                        <a:t>Mazas porcijas, īpaši launagā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600" dirty="0">
                          <a:solidFill>
                            <a:schemeClr val="bg1"/>
                          </a:solidFill>
                        </a:rPr>
                        <a:t>Vienveidīga un nesabalansēta ēdienkarte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2692847"/>
                  </a:ext>
                </a:extLst>
              </a:tr>
              <a:tr h="358296">
                <a:tc>
                  <a:txBody>
                    <a:bodyPr/>
                    <a:lstStyle/>
                    <a:p>
                      <a:r>
                        <a:rPr lang="lv-LV" sz="1600" dirty="0">
                          <a:solidFill>
                            <a:schemeClr val="bg1"/>
                          </a:solidFill>
                        </a:rPr>
                        <a:t>Vēlētos pavāru uz vietas, nevis piegādi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600" dirty="0">
                          <a:solidFill>
                            <a:schemeClr val="bg1"/>
                          </a:solidFill>
                        </a:rPr>
                        <a:t>Pārāk daudz maizes un miltu produktu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0009898"/>
                  </a:ext>
                </a:extLst>
              </a:tr>
              <a:tr h="358296">
                <a:tc>
                  <a:txBody>
                    <a:bodyPr/>
                    <a:lstStyle/>
                    <a:p>
                      <a:r>
                        <a:rPr lang="lv-LV" sz="1600" dirty="0">
                          <a:solidFill>
                            <a:schemeClr val="bg1"/>
                          </a:solidFill>
                        </a:rPr>
                        <a:t>Bulciņas un saldināti dzērieni nav piemēroti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600" dirty="0">
                          <a:solidFill>
                            <a:schemeClr val="bg1"/>
                          </a:solidFill>
                        </a:rPr>
                        <a:t>1,5 gadu veciem bērniem – ēdiens par cietu (</a:t>
                      </a:r>
                      <a:r>
                        <a:rPr lang="lv-LV" sz="1600" dirty="0" err="1">
                          <a:solidFill>
                            <a:schemeClr val="bg1"/>
                          </a:solidFill>
                        </a:rPr>
                        <a:t>kellgosi</a:t>
                      </a:r>
                      <a:r>
                        <a:rPr lang="lv-LV" sz="1600" dirty="0">
                          <a:solidFill>
                            <a:schemeClr val="bg1"/>
                          </a:solidFill>
                        </a:rPr>
                        <a:t>, siermaizes…)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548882"/>
                  </a:ext>
                </a:extLst>
              </a:tr>
              <a:tr h="358296">
                <a:tc>
                  <a:txBody>
                    <a:bodyPr/>
                    <a:lstStyle/>
                    <a:p>
                      <a:r>
                        <a:rPr lang="lv-LV" sz="1600" dirty="0">
                          <a:solidFill>
                            <a:schemeClr val="bg1"/>
                          </a:solidFill>
                        </a:rPr>
                        <a:t>Bērni daudz ko neēd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600" dirty="0">
                          <a:solidFill>
                            <a:schemeClr val="bg1"/>
                          </a:solidFill>
                        </a:rPr>
                        <a:t>Eļļains ēdiens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950011"/>
                  </a:ext>
                </a:extLst>
              </a:tr>
              <a:tr h="358296">
                <a:tc>
                  <a:txBody>
                    <a:bodyPr/>
                    <a:lstStyle/>
                    <a:p>
                      <a:r>
                        <a:rPr lang="lv-LV" sz="1600" dirty="0">
                          <a:solidFill>
                            <a:schemeClr val="bg1"/>
                          </a:solidFill>
                        </a:rPr>
                        <a:t>Piededzis un sabojājies ēdiens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600" dirty="0">
                          <a:solidFill>
                            <a:schemeClr val="bg1"/>
                          </a:solidFill>
                        </a:rPr>
                        <a:t>Pārāk asi ēdieni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114933"/>
                  </a:ext>
                </a:extLst>
              </a:tr>
              <a:tr h="358296">
                <a:tc>
                  <a:txBody>
                    <a:bodyPr/>
                    <a:lstStyle/>
                    <a:p>
                      <a:r>
                        <a:rPr lang="lv-LV" sz="1600" dirty="0">
                          <a:solidFill>
                            <a:schemeClr val="bg1"/>
                          </a:solidFill>
                        </a:rPr>
                        <a:t>Nav sabalansēta un </a:t>
                      </a:r>
                      <a:r>
                        <a:rPr lang="lv-LV" sz="1600" dirty="0" err="1">
                          <a:solidFill>
                            <a:schemeClr val="bg1"/>
                          </a:solidFill>
                        </a:rPr>
                        <a:t>uzturvērtīga</a:t>
                      </a:r>
                      <a:r>
                        <a:rPr lang="lv-LV" sz="1600" dirty="0">
                          <a:solidFill>
                            <a:schemeClr val="bg1"/>
                          </a:solidFill>
                        </a:rPr>
                        <a:t> ēdienkarte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600" dirty="0">
                          <a:solidFill>
                            <a:schemeClr val="bg1"/>
                          </a:solidFill>
                        </a:rPr>
                        <a:t>Pārāk daudz cukura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308707"/>
                  </a:ext>
                </a:extLst>
              </a:tr>
              <a:tr h="358296">
                <a:tc>
                  <a:txBody>
                    <a:bodyPr/>
                    <a:lstStyle/>
                    <a:p>
                      <a:r>
                        <a:rPr lang="lv-LV" sz="1600" dirty="0">
                          <a:solidFill>
                            <a:schemeClr val="bg1"/>
                          </a:solidFill>
                        </a:rPr>
                        <a:t>Augsta ēdināšanas maksa, neatbilst kvalitātei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600" dirty="0">
                          <a:solidFill>
                            <a:schemeClr val="bg1"/>
                          </a:solidFill>
                        </a:rPr>
                        <a:t>Dīvainas ēdienu kombinācijas ēdienreizē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075603"/>
                  </a:ext>
                </a:extLst>
              </a:tr>
              <a:tr h="358296">
                <a:tc>
                  <a:txBody>
                    <a:bodyPr/>
                    <a:lstStyle/>
                    <a:p>
                      <a:r>
                        <a:rPr lang="lv-LV" sz="1600" dirty="0">
                          <a:solidFill>
                            <a:schemeClr val="bg1"/>
                          </a:solidFill>
                        </a:rPr>
                        <a:t>Par maz augļu un dārzeņu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600" dirty="0">
                          <a:solidFill>
                            <a:schemeClr val="bg1"/>
                          </a:solidFill>
                        </a:rPr>
                        <a:t>Pārāk mazas porcijas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5846679"/>
                  </a:ext>
                </a:extLst>
              </a:tr>
              <a:tr h="358296">
                <a:tc>
                  <a:txBody>
                    <a:bodyPr/>
                    <a:lstStyle/>
                    <a:p>
                      <a:r>
                        <a:rPr lang="lv-LV" sz="1600" dirty="0">
                          <a:solidFill>
                            <a:schemeClr val="bg1"/>
                          </a:solidFill>
                        </a:rPr>
                        <a:t>Porcijas neatbilst vecumposmam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600" dirty="0">
                          <a:solidFill>
                            <a:schemeClr val="bg1"/>
                          </a:solidFill>
                        </a:rPr>
                        <a:t>Zupas par šķidru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8224341"/>
                  </a:ext>
                </a:extLst>
              </a:tr>
              <a:tr h="358296">
                <a:tc>
                  <a:txBody>
                    <a:bodyPr/>
                    <a:lstStyle/>
                    <a:p>
                      <a:r>
                        <a:rPr lang="lv-LV" sz="1600" dirty="0">
                          <a:solidFill>
                            <a:schemeClr val="bg1"/>
                          </a:solidFill>
                        </a:rPr>
                        <a:t>Bezgaršīgs ēdiens, slikta kvalitāte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600" dirty="0">
                          <a:solidFill>
                            <a:schemeClr val="bg1"/>
                          </a:solidFill>
                        </a:rPr>
                        <a:t>Dažkārt piegādātais ēdiens nav pārāk svaigs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3899051"/>
                  </a:ext>
                </a:extLst>
              </a:tr>
              <a:tr h="358296">
                <a:tc>
                  <a:txBody>
                    <a:bodyPr/>
                    <a:lstStyle/>
                    <a:p>
                      <a:r>
                        <a:rPr lang="lv-LV" sz="1600" dirty="0">
                          <a:solidFill>
                            <a:schemeClr val="bg1"/>
                          </a:solidFill>
                        </a:rPr>
                        <a:t>Pārāk daudz cūkgaļas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600" dirty="0">
                          <a:solidFill>
                            <a:schemeClr val="bg1"/>
                          </a:solidFill>
                        </a:rPr>
                        <a:t>Mūsdienu bērni daudz ko no piedāvātā neēd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1725878"/>
                  </a:ext>
                </a:extLst>
              </a:tr>
              <a:tr h="358296">
                <a:tc>
                  <a:txBody>
                    <a:bodyPr/>
                    <a:lstStyle/>
                    <a:p>
                      <a:r>
                        <a:rPr lang="lv-LV" sz="1600" dirty="0">
                          <a:solidFill>
                            <a:schemeClr val="bg1"/>
                          </a:solidFill>
                        </a:rPr>
                        <a:t>Netiek ievēroti Eiropas noteiktie standarti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52887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2919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68908D-24A5-4735-A64E-2CF766FA95B4}"/>
              </a:ext>
            </a:extLst>
          </p:cNvPr>
          <p:cNvSpPr txBox="1"/>
          <p:nvPr/>
        </p:nvSpPr>
        <p:spPr>
          <a:xfrm>
            <a:off x="3161214" y="258187"/>
            <a:ext cx="6470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dirty="0">
                <a:solidFill>
                  <a:schemeClr val="bg1"/>
                </a:solidFill>
              </a:rPr>
              <a:t>Vai Jūs esat apmierināti ar ēdināšanas kvalitāti?</a:t>
            </a:r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FE41F977-7749-443D-9211-E2D2D789CB1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14028" y="658297"/>
            <a:ext cx="1229928" cy="1170503"/>
          </a:xfrm>
          <a:prstGeom prst="rect">
            <a:avLst/>
          </a:prstGeom>
        </p:spPr>
      </p:pic>
      <p:pic>
        <p:nvPicPr>
          <p:cNvPr id="5" name="Attēls 4" descr="C:\Users\IZGLĪTĪBA_HP\AppData\Local\Microsoft\Windows\INetCache\Content.MSO\91F4020F.tmp">
            <a:extLst>
              <a:ext uri="{FF2B5EF4-FFF2-40B4-BE49-F238E27FC236}">
                <a16:creationId xmlns:a16="http://schemas.microsoft.com/office/drawing/2014/main" id="{7BFC8482-2C3D-4D7B-87F9-26D05A7A86B8}"/>
              </a:ext>
            </a:extLst>
          </p:cNvPr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86" y="969818"/>
            <a:ext cx="6247765" cy="266572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B8D806-80A1-4894-90BC-0658FFDF10FA}"/>
              </a:ext>
            </a:extLst>
          </p:cNvPr>
          <p:cNvSpPr txBox="1"/>
          <p:nvPr/>
        </p:nvSpPr>
        <p:spPr>
          <a:xfrm>
            <a:off x="6810103" y="1243548"/>
            <a:ext cx="2063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Vecāku atbildes</a:t>
            </a:r>
          </a:p>
        </p:txBody>
      </p:sp>
      <p:pic>
        <p:nvPicPr>
          <p:cNvPr id="1026" name="Picture 2" descr="Forms response chart. Question title: Vai Jūs esat apmierināti ar ēdināšanas kvalitāti?. Number of responses: 207 responses.">
            <a:extLst>
              <a:ext uri="{FF2B5EF4-FFF2-40B4-BE49-F238E27FC236}">
                <a16:creationId xmlns:a16="http://schemas.microsoft.com/office/drawing/2014/main" id="{7A5D6CF4-058F-4B0F-801C-233573F36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32" y="3638674"/>
            <a:ext cx="6554051" cy="28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A36A746-0E86-44CF-BA5D-D5881DC1954C}"/>
              </a:ext>
            </a:extLst>
          </p:cNvPr>
          <p:cNvSpPr txBox="1"/>
          <p:nvPr/>
        </p:nvSpPr>
        <p:spPr>
          <a:xfrm>
            <a:off x="6910252" y="4086897"/>
            <a:ext cx="2303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Darbinieku atbildes</a:t>
            </a:r>
          </a:p>
        </p:txBody>
      </p:sp>
    </p:spTree>
    <p:extLst>
      <p:ext uri="{BB962C8B-B14F-4D97-AF65-F5344CB8AC3E}">
        <p14:creationId xmlns:p14="http://schemas.microsoft.com/office/powerpoint/2010/main" val="2480837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682A63-1A0E-4777-A6C4-A619FCE3D0E2}"/>
              </a:ext>
            </a:extLst>
          </p:cNvPr>
          <p:cNvSpPr txBox="1"/>
          <p:nvPr/>
        </p:nvSpPr>
        <p:spPr>
          <a:xfrm>
            <a:off x="1471750" y="470263"/>
            <a:ext cx="8874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Kurš kritērijs ēdināšanas pakalpojuma nodrošināšanā, Jūsuprāt, būtu uzlabojams?</a:t>
            </a:r>
          </a:p>
        </p:txBody>
      </p:sp>
      <p:pic>
        <p:nvPicPr>
          <p:cNvPr id="3" name="Attēls 2">
            <a:extLst>
              <a:ext uri="{FF2B5EF4-FFF2-40B4-BE49-F238E27FC236}">
                <a16:creationId xmlns:a16="http://schemas.microsoft.com/office/drawing/2014/main" id="{0E449728-584C-4A8A-9974-D8757EBD4F2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14028" y="658297"/>
            <a:ext cx="1229928" cy="1170503"/>
          </a:xfrm>
          <a:prstGeom prst="rect">
            <a:avLst/>
          </a:prstGeom>
        </p:spPr>
      </p:pic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8C0B90A0-AE7A-416E-9E7E-6D262FB279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0264910"/>
              </p:ext>
            </p:extLst>
          </p:nvPr>
        </p:nvGraphicFramePr>
        <p:xfrm>
          <a:off x="580209" y="1038497"/>
          <a:ext cx="4470762" cy="3254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6FC907F-8B3E-41F5-899C-56C8FEEE95EF}"/>
              </a:ext>
            </a:extLst>
          </p:cNvPr>
          <p:cNvSpPr txBox="1"/>
          <p:nvPr/>
        </p:nvSpPr>
        <p:spPr>
          <a:xfrm>
            <a:off x="5175267" y="1243548"/>
            <a:ext cx="2063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Vecāku atbildes</a:t>
            </a:r>
          </a:p>
        </p:txBody>
      </p:sp>
      <p:graphicFrame>
        <p:nvGraphicFramePr>
          <p:cNvPr id="6" name="Diagramma 5">
            <a:extLst>
              <a:ext uri="{FF2B5EF4-FFF2-40B4-BE49-F238E27FC236}">
                <a16:creationId xmlns:a16="http://schemas.microsoft.com/office/drawing/2014/main" id="{00A21107-7CC6-4C15-A086-62DDB6681B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6687822"/>
              </p:ext>
            </p:extLst>
          </p:nvPr>
        </p:nvGraphicFramePr>
        <p:xfrm>
          <a:off x="4945900" y="3051896"/>
          <a:ext cx="4937009" cy="3404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8A31F66-34AF-475F-82E7-30032C1B155A}"/>
              </a:ext>
            </a:extLst>
          </p:cNvPr>
          <p:cNvSpPr txBox="1"/>
          <p:nvPr/>
        </p:nvSpPr>
        <p:spPr>
          <a:xfrm>
            <a:off x="9662319" y="3429000"/>
            <a:ext cx="2303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Darbinieku atbildes</a:t>
            </a:r>
          </a:p>
        </p:txBody>
      </p:sp>
    </p:spTree>
    <p:extLst>
      <p:ext uri="{BB962C8B-B14F-4D97-AF65-F5344CB8AC3E}">
        <p14:creationId xmlns:p14="http://schemas.microsoft.com/office/powerpoint/2010/main" val="360568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ttēls 1">
            <a:extLst>
              <a:ext uri="{FF2B5EF4-FFF2-40B4-BE49-F238E27FC236}">
                <a16:creationId xmlns:a16="http://schemas.microsoft.com/office/drawing/2014/main" id="{C04516D3-5167-48E1-A5D9-64D101B52AA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14028" y="658297"/>
            <a:ext cx="1229928" cy="1170503"/>
          </a:xfrm>
          <a:prstGeom prst="rect">
            <a:avLst/>
          </a:prstGeom>
        </p:spPr>
      </p:pic>
      <p:sp>
        <p:nvSpPr>
          <p:cNvPr id="3" name="Taisnstūris 2">
            <a:extLst>
              <a:ext uri="{FF2B5EF4-FFF2-40B4-BE49-F238E27FC236}">
                <a16:creationId xmlns:a16="http://schemas.microsoft.com/office/drawing/2014/main" id="{BCAE7D36-5E70-4217-B88C-2FDE09045558}"/>
              </a:ext>
            </a:extLst>
          </p:cNvPr>
          <p:cNvSpPr/>
          <p:nvPr/>
        </p:nvSpPr>
        <p:spPr>
          <a:xfrm>
            <a:off x="1551709" y="150465"/>
            <a:ext cx="81002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2000" dirty="0">
                <a:latin typeface="docs-Roboto"/>
              </a:rPr>
              <a:t>Vai, Jūsuprāt, vecākiem būtu jāuzņemas  atbildība par ēdināšanas nodrošināšanu savam bērnam </a:t>
            </a:r>
            <a:r>
              <a:rPr lang="lv-LV" sz="2000" b="1" dirty="0">
                <a:solidFill>
                  <a:schemeClr val="bg1"/>
                </a:solidFill>
                <a:latin typeface="docs-Roboto"/>
              </a:rPr>
              <a:t>brokastīs</a:t>
            </a:r>
            <a:r>
              <a:rPr lang="lv-LV" sz="2000" dirty="0">
                <a:latin typeface="docs-Roboto"/>
              </a:rPr>
              <a:t> (piemēram, ņemot līdzi iepriekš sagatavotu pārtiku kārbiņā,  ievērojot speciālistu ieteikumus)?</a:t>
            </a:r>
            <a:endParaRPr lang="lv-LV" sz="2000" dirty="0"/>
          </a:p>
        </p:txBody>
      </p:sp>
      <p:pic>
        <p:nvPicPr>
          <p:cNvPr id="4" name="Attēls 3" descr="C:\Users\IZGLĪTĪBA_HP\AppData\Local\Microsoft\Windows\INetCache\Content.MSO\B0046C50.tmp">
            <a:extLst>
              <a:ext uri="{FF2B5EF4-FFF2-40B4-BE49-F238E27FC236}">
                <a16:creationId xmlns:a16="http://schemas.microsoft.com/office/drawing/2014/main" id="{8D192415-1463-4C0F-9276-39E3094B6DEF}"/>
              </a:ext>
            </a:extLst>
          </p:cNvPr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44" y="1164096"/>
            <a:ext cx="6668392" cy="322317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77E60C-A440-4051-AF2B-EC91E7AA5565}"/>
              </a:ext>
            </a:extLst>
          </p:cNvPr>
          <p:cNvSpPr txBox="1"/>
          <p:nvPr/>
        </p:nvSpPr>
        <p:spPr>
          <a:xfrm>
            <a:off x="5527699" y="2216727"/>
            <a:ext cx="2047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Vecāku atbildes</a:t>
            </a:r>
          </a:p>
        </p:txBody>
      </p:sp>
      <p:pic>
        <p:nvPicPr>
          <p:cNvPr id="6" name="Attēls 5" descr="C:\Users\IZGLĪTĪBA_HP\AppData\Local\Microsoft\Windows\INetCache\Content.MSO\320CA2C4.tmp">
            <a:extLst>
              <a:ext uri="{FF2B5EF4-FFF2-40B4-BE49-F238E27FC236}">
                <a16:creationId xmlns:a16="http://schemas.microsoft.com/office/drawing/2014/main" id="{9BE1098F-A652-4B35-8F54-8D54A3C49395}"/>
              </a:ext>
            </a:extLst>
          </p:cNvPr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673" y="3244274"/>
            <a:ext cx="6668392" cy="322317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B11A287-3CA1-494D-87EE-16B926BBA1F0}"/>
              </a:ext>
            </a:extLst>
          </p:cNvPr>
          <p:cNvSpPr txBox="1"/>
          <p:nvPr/>
        </p:nvSpPr>
        <p:spPr>
          <a:xfrm>
            <a:off x="9888583" y="4578892"/>
            <a:ext cx="2303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Darbinieku atbildes</a:t>
            </a:r>
          </a:p>
        </p:txBody>
      </p:sp>
    </p:spTree>
    <p:extLst>
      <p:ext uri="{BB962C8B-B14F-4D97-AF65-F5344CB8AC3E}">
        <p14:creationId xmlns:p14="http://schemas.microsoft.com/office/powerpoint/2010/main" val="3125660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isnstūris 1">
            <a:extLst>
              <a:ext uri="{FF2B5EF4-FFF2-40B4-BE49-F238E27FC236}">
                <a16:creationId xmlns:a16="http://schemas.microsoft.com/office/drawing/2014/main" id="{A0A43A16-BF1C-478F-99BD-2B839449EF7A}"/>
              </a:ext>
            </a:extLst>
          </p:cNvPr>
          <p:cNvSpPr/>
          <p:nvPr/>
        </p:nvSpPr>
        <p:spPr>
          <a:xfrm>
            <a:off x="1671782" y="261127"/>
            <a:ext cx="80725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dirty="0">
                <a:latin typeface="docs-Roboto"/>
              </a:rPr>
              <a:t>Vai, Jūsuprāt, vecākiem būtu jāuzņemas  atbildība par ēdināšanas nodrošināšanu savam bērnam </a:t>
            </a:r>
            <a:r>
              <a:rPr lang="lv-LV" b="1" dirty="0">
                <a:solidFill>
                  <a:schemeClr val="bg1"/>
                </a:solidFill>
                <a:latin typeface="docs-Roboto"/>
              </a:rPr>
              <a:t>launagā</a:t>
            </a:r>
            <a:r>
              <a:rPr lang="lv-LV" dirty="0">
                <a:latin typeface="docs-Roboto"/>
              </a:rPr>
              <a:t> (piemēram, ņemot līdzi iepriekš sagatavotu pārtiku kārbiņā,  ievērojot speciālistu ieteikumus)?</a:t>
            </a:r>
            <a:endParaRPr lang="lv-LV" dirty="0"/>
          </a:p>
        </p:txBody>
      </p:sp>
      <p:pic>
        <p:nvPicPr>
          <p:cNvPr id="3" name="Attēls 2" descr="C:\Users\IZGLĪTĪBA_HP\AppData\Local\Microsoft\Windows\INetCache\Content.MSO\AB71A6DE.tmp">
            <a:extLst>
              <a:ext uri="{FF2B5EF4-FFF2-40B4-BE49-F238E27FC236}">
                <a16:creationId xmlns:a16="http://schemas.microsoft.com/office/drawing/2014/main" id="{1106F274-57E1-4B45-8794-2CD44BE5310F}"/>
              </a:ext>
            </a:extLst>
          </p:cNvPr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5" y="1071312"/>
            <a:ext cx="6899563" cy="3264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Attēls 3" descr="C:\Users\IZGLĪTĪBA_HP\AppData\Local\Microsoft\Windows\INetCache\Content.MSO\CBCF4972.tmp">
            <a:extLst>
              <a:ext uri="{FF2B5EF4-FFF2-40B4-BE49-F238E27FC236}">
                <a16:creationId xmlns:a16="http://schemas.microsoft.com/office/drawing/2014/main" id="{11BCA447-D283-4E29-94EF-475D304DA9B2}"/>
              </a:ext>
            </a:extLst>
          </p:cNvPr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836" y="3315855"/>
            <a:ext cx="6844146" cy="326481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1C61E0-FBC8-4285-909B-FD9654A2F2FE}"/>
              </a:ext>
            </a:extLst>
          </p:cNvPr>
          <p:cNvSpPr txBox="1"/>
          <p:nvPr/>
        </p:nvSpPr>
        <p:spPr>
          <a:xfrm>
            <a:off x="5258394" y="1994642"/>
            <a:ext cx="2063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Vecāku atbildes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43C212-2B12-446C-95F2-63DE61AF0B6A}"/>
              </a:ext>
            </a:extLst>
          </p:cNvPr>
          <p:cNvSpPr txBox="1"/>
          <p:nvPr/>
        </p:nvSpPr>
        <p:spPr>
          <a:xfrm>
            <a:off x="8715565" y="5382456"/>
            <a:ext cx="2303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Darbinieku atbildes</a:t>
            </a:r>
          </a:p>
        </p:txBody>
      </p:sp>
      <p:pic>
        <p:nvPicPr>
          <p:cNvPr id="7" name="Attēls 6">
            <a:extLst>
              <a:ext uri="{FF2B5EF4-FFF2-40B4-BE49-F238E27FC236}">
                <a16:creationId xmlns:a16="http://schemas.microsoft.com/office/drawing/2014/main" id="{0B4264E6-BCA7-4949-80CF-BF5D14BBD36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14028" y="658297"/>
            <a:ext cx="1229928" cy="117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184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ttēls 1" descr="C:\Users\IZGLĪTĪBA_HP\AppData\Local\Microsoft\Windows\INetCache\Content.MSO\78A8569C.tmp">
            <a:extLst>
              <a:ext uri="{FF2B5EF4-FFF2-40B4-BE49-F238E27FC236}">
                <a16:creationId xmlns:a16="http://schemas.microsoft.com/office/drawing/2014/main" id="{CCED1F47-C06D-4AE2-AE12-E539246685E7}"/>
              </a:ext>
            </a:extLst>
          </p:cNvPr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27" y="932873"/>
            <a:ext cx="9347199" cy="508923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C88D2D-9FB1-4541-BF56-96817F389D04}"/>
              </a:ext>
            </a:extLst>
          </p:cNvPr>
          <p:cNvSpPr txBox="1"/>
          <p:nvPr/>
        </p:nvSpPr>
        <p:spPr>
          <a:xfrm>
            <a:off x="4507346" y="466559"/>
            <a:ext cx="6040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/>
              <a:t>Vecāku atbildes</a:t>
            </a:r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98C185A3-E602-4651-9414-8A86BD53B7E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14028" y="658297"/>
            <a:ext cx="1229928" cy="117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726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isnstūris 1">
            <a:extLst>
              <a:ext uri="{FF2B5EF4-FFF2-40B4-BE49-F238E27FC236}">
                <a16:creationId xmlns:a16="http://schemas.microsoft.com/office/drawing/2014/main" id="{38F6F49D-D938-4FCD-916E-1147B345F86A}"/>
              </a:ext>
            </a:extLst>
          </p:cNvPr>
          <p:cNvSpPr/>
          <p:nvPr/>
        </p:nvSpPr>
        <p:spPr>
          <a:xfrm>
            <a:off x="1616364" y="233418"/>
            <a:ext cx="82388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dirty="0">
                <a:latin typeface="docs-Roboto"/>
              </a:rPr>
              <a:t>Vai atbalstāt ideju, ka katras ēdienreizes izmaksas tiek aprēķinātas atsevišķi </a:t>
            </a:r>
            <a:r>
              <a:rPr lang="lv-LV" i="1" dirty="0">
                <a:latin typeface="docs-Roboto"/>
              </a:rPr>
              <a:t>(piem., ja bērns, iepriekš pabrīdinot, neēdīs launagu, tad ēdināšanas izmaksas par konkrēto dienu tiks aprēķinātas, neiekļaujot launaga izmaksas)</a:t>
            </a:r>
            <a:r>
              <a:rPr lang="lv-LV" dirty="0">
                <a:latin typeface="docs-Roboto"/>
              </a:rPr>
              <a:t>?</a:t>
            </a:r>
            <a:endParaRPr lang="lv-LV" dirty="0"/>
          </a:p>
        </p:txBody>
      </p:sp>
      <p:pic>
        <p:nvPicPr>
          <p:cNvPr id="3" name="Attēls 2">
            <a:extLst>
              <a:ext uri="{FF2B5EF4-FFF2-40B4-BE49-F238E27FC236}">
                <a16:creationId xmlns:a16="http://schemas.microsoft.com/office/drawing/2014/main" id="{27074601-421D-43EB-B8B3-BC9BB7A4457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14028" y="658297"/>
            <a:ext cx="1229928" cy="1170503"/>
          </a:xfrm>
          <a:prstGeom prst="rect">
            <a:avLst/>
          </a:prstGeom>
        </p:spPr>
      </p:pic>
      <p:pic>
        <p:nvPicPr>
          <p:cNvPr id="4" name="Attēls 3" descr="C:\Users\IZGLĪTĪBA_HP\AppData\Local\Microsoft\Windows\INetCache\Content.MSO\1C7AA30A.tmp">
            <a:extLst>
              <a:ext uri="{FF2B5EF4-FFF2-40B4-BE49-F238E27FC236}">
                <a16:creationId xmlns:a16="http://schemas.microsoft.com/office/drawing/2014/main" id="{4D1D15A2-E0F3-421B-851F-3B30037AB01E}"/>
              </a:ext>
            </a:extLst>
          </p:cNvPr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97527"/>
            <a:ext cx="7195126" cy="33755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95258C-63D8-4682-8AF7-4263BA1960BB}"/>
              </a:ext>
            </a:extLst>
          </p:cNvPr>
          <p:cNvSpPr txBox="1"/>
          <p:nvPr/>
        </p:nvSpPr>
        <p:spPr>
          <a:xfrm>
            <a:off x="6163160" y="2082711"/>
            <a:ext cx="2063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Vecāku atbildes</a:t>
            </a:r>
          </a:p>
        </p:txBody>
      </p:sp>
      <p:pic>
        <p:nvPicPr>
          <p:cNvPr id="6" name="Attēls 5" descr="C:\Users\IZGLĪTĪBA_HP\AppData\Local\Microsoft\Windows\INetCache\Content.MSO\5945DA50.tmp">
            <a:extLst>
              <a:ext uri="{FF2B5EF4-FFF2-40B4-BE49-F238E27FC236}">
                <a16:creationId xmlns:a16="http://schemas.microsoft.com/office/drawing/2014/main" id="{763E03C5-5E2F-4A19-8113-08C4FB6C037D}"/>
              </a:ext>
            </a:extLst>
          </p:cNvPr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962" y="3103419"/>
            <a:ext cx="6783820" cy="325355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FC7B860-4D18-4B0F-A307-8D0A67850EA7}"/>
              </a:ext>
            </a:extLst>
          </p:cNvPr>
          <p:cNvSpPr txBox="1"/>
          <p:nvPr/>
        </p:nvSpPr>
        <p:spPr>
          <a:xfrm>
            <a:off x="8715565" y="5382456"/>
            <a:ext cx="2303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Darbinieku atbildes</a:t>
            </a:r>
          </a:p>
        </p:txBody>
      </p:sp>
    </p:spTree>
    <p:extLst>
      <p:ext uri="{BB962C8B-B14F-4D97-AF65-F5344CB8AC3E}">
        <p14:creationId xmlns:p14="http://schemas.microsoft.com/office/powerpoint/2010/main" val="1996335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ttēls 1">
            <a:extLst>
              <a:ext uri="{FF2B5EF4-FFF2-40B4-BE49-F238E27FC236}">
                <a16:creationId xmlns:a16="http://schemas.microsoft.com/office/drawing/2014/main" id="{B0BF11FE-9BF3-4184-AAB6-19D60F0470C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14028" y="658297"/>
            <a:ext cx="1229928" cy="1170503"/>
          </a:xfrm>
          <a:prstGeom prst="rect">
            <a:avLst/>
          </a:prstGeom>
        </p:spPr>
      </p:pic>
      <p:sp>
        <p:nvSpPr>
          <p:cNvPr id="3" name="Taisnstūris 2">
            <a:extLst>
              <a:ext uri="{FF2B5EF4-FFF2-40B4-BE49-F238E27FC236}">
                <a16:creationId xmlns:a16="http://schemas.microsoft.com/office/drawing/2014/main" id="{3BD91B79-9388-4272-9C39-60E152494CF4}"/>
              </a:ext>
            </a:extLst>
          </p:cNvPr>
          <p:cNvSpPr/>
          <p:nvPr/>
        </p:nvSpPr>
        <p:spPr>
          <a:xfrm>
            <a:off x="2733963" y="18735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lv-LV" dirty="0">
                <a:latin typeface="docs-Roboto"/>
              </a:rPr>
              <a:t>Vai ēdināšanas izmaksas ietekmē bērnu pirmsskolas izglītības iestādes apmeklējumu?</a:t>
            </a:r>
            <a:endParaRPr lang="lv-LV" dirty="0"/>
          </a:p>
        </p:txBody>
      </p:sp>
      <p:pic>
        <p:nvPicPr>
          <p:cNvPr id="4" name="Attēls 3" descr="C:\Users\IZGLĪTĪBA_HP\AppData\Local\Microsoft\Windows\INetCache\Content.MSO\6FD69FA8.tmp">
            <a:extLst>
              <a:ext uri="{FF2B5EF4-FFF2-40B4-BE49-F238E27FC236}">
                <a16:creationId xmlns:a16="http://schemas.microsoft.com/office/drawing/2014/main" id="{004ECD6B-A25D-4C50-9551-639D69F7DF6D}"/>
              </a:ext>
            </a:extLst>
          </p:cNvPr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43" y="931284"/>
            <a:ext cx="7305702" cy="3188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ttēls 4" descr="C:\Users\IZGLĪTĪBA_HP\AppData\Local\Microsoft\Windows\INetCache\Content.MSO\5EF9A49C.tmp">
            <a:extLst>
              <a:ext uri="{FF2B5EF4-FFF2-40B4-BE49-F238E27FC236}">
                <a16:creationId xmlns:a16="http://schemas.microsoft.com/office/drawing/2014/main" id="{F55062EE-C380-4493-8FC4-DA7F6E43ACCC}"/>
              </a:ext>
            </a:extLst>
          </p:cNvPr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091" y="3429000"/>
            <a:ext cx="6931603" cy="318813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660B84-3B52-4F56-A94C-7E9592F694C1}"/>
              </a:ext>
            </a:extLst>
          </p:cNvPr>
          <p:cNvSpPr txBox="1"/>
          <p:nvPr/>
        </p:nvSpPr>
        <p:spPr>
          <a:xfrm>
            <a:off x="5781963" y="1897873"/>
            <a:ext cx="2063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Vecāku atbildes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BB0A27-58ED-4D8E-B599-A89363CED2BC}"/>
              </a:ext>
            </a:extLst>
          </p:cNvPr>
          <p:cNvSpPr txBox="1"/>
          <p:nvPr/>
        </p:nvSpPr>
        <p:spPr>
          <a:xfrm>
            <a:off x="8829963" y="5705728"/>
            <a:ext cx="2303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Darbinieku atbildes</a:t>
            </a:r>
          </a:p>
        </p:txBody>
      </p:sp>
    </p:spTree>
    <p:extLst>
      <p:ext uri="{BB962C8B-B14F-4D97-AF65-F5344CB8AC3E}">
        <p14:creationId xmlns:p14="http://schemas.microsoft.com/office/powerpoint/2010/main" val="2594799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ttēls 1">
            <a:extLst>
              <a:ext uri="{FF2B5EF4-FFF2-40B4-BE49-F238E27FC236}">
                <a16:creationId xmlns:a16="http://schemas.microsoft.com/office/drawing/2014/main" id="{9997D7AA-1088-467C-A650-D38B23ECBC0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14028" y="658297"/>
            <a:ext cx="1229928" cy="1170503"/>
          </a:xfrm>
          <a:prstGeom prst="rect">
            <a:avLst/>
          </a:prstGeom>
        </p:spPr>
      </p:pic>
      <p:sp>
        <p:nvSpPr>
          <p:cNvPr id="3" name="Taisnstūris 2">
            <a:extLst>
              <a:ext uri="{FF2B5EF4-FFF2-40B4-BE49-F238E27FC236}">
                <a16:creationId xmlns:a16="http://schemas.microsoft.com/office/drawing/2014/main" id="{E1BAAACC-2B37-4E81-A6E9-F306C3AA8A14}"/>
              </a:ext>
            </a:extLst>
          </p:cNvPr>
          <p:cNvSpPr/>
          <p:nvPr/>
        </p:nvSpPr>
        <p:spPr>
          <a:xfrm>
            <a:off x="1810327" y="320218"/>
            <a:ext cx="73336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dirty="0">
                <a:latin typeface="docs-Roboto"/>
              </a:rPr>
              <a:t>Vai vecāki vienmēr laicīgi atsaka bērna ēdināšanu,  kā noteikts pirmsskolas izglītības iestādes noteikumos, ja zina, ka bērns neapmeklēs iestādi?</a:t>
            </a:r>
            <a:endParaRPr lang="lv-LV" dirty="0"/>
          </a:p>
        </p:txBody>
      </p:sp>
      <p:pic>
        <p:nvPicPr>
          <p:cNvPr id="4" name="Attēls 3" descr="C:\Users\IZGLĪTĪBA_HP\AppData\Local\Microsoft\Windows\INetCache\Content.MSO\FAE92BF6.tmp">
            <a:extLst>
              <a:ext uri="{FF2B5EF4-FFF2-40B4-BE49-F238E27FC236}">
                <a16:creationId xmlns:a16="http://schemas.microsoft.com/office/drawing/2014/main" id="{397FB9DF-9F8F-4970-B317-34A81DA0A2F7}"/>
              </a:ext>
            </a:extLst>
          </p:cNvPr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99" y="812800"/>
            <a:ext cx="7258028" cy="3445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ttēls 4" descr="C:\Users\IZGLĪTĪBA_HP\AppData\Local\Microsoft\Windows\INetCache\Content.MSO\702F210A.tmp">
            <a:extLst>
              <a:ext uri="{FF2B5EF4-FFF2-40B4-BE49-F238E27FC236}">
                <a16:creationId xmlns:a16="http://schemas.microsoft.com/office/drawing/2014/main" id="{D3F922B2-7745-496D-BC23-1D375E663159}"/>
              </a:ext>
            </a:extLst>
          </p:cNvPr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401" y="3195782"/>
            <a:ext cx="6917774" cy="33420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88A041-15C1-4594-B264-2B543F670D95}"/>
              </a:ext>
            </a:extLst>
          </p:cNvPr>
          <p:cNvSpPr txBox="1"/>
          <p:nvPr/>
        </p:nvSpPr>
        <p:spPr>
          <a:xfrm>
            <a:off x="6366361" y="1552460"/>
            <a:ext cx="2063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Vecāku atbildes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D79964-3460-490A-AAF5-B6D0EB787455}"/>
              </a:ext>
            </a:extLst>
          </p:cNvPr>
          <p:cNvSpPr txBox="1"/>
          <p:nvPr/>
        </p:nvSpPr>
        <p:spPr>
          <a:xfrm>
            <a:off x="8950036" y="5527764"/>
            <a:ext cx="2447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Darbinieku atbildes</a:t>
            </a:r>
          </a:p>
        </p:txBody>
      </p:sp>
    </p:spTree>
    <p:extLst>
      <p:ext uri="{BB962C8B-B14F-4D97-AF65-F5344CB8AC3E}">
        <p14:creationId xmlns:p14="http://schemas.microsoft.com/office/powerpoint/2010/main" val="959237485"/>
      </p:ext>
    </p:extLst>
  </p:cSld>
  <p:clrMapOvr>
    <a:masterClrMapping/>
  </p:clrMapOvr>
</p:sld>
</file>

<file path=ppt/theme/theme1.xml><?xml version="1.0" encoding="utf-8"?>
<a:theme xmlns:a="http://schemas.openxmlformats.org/drawingml/2006/main" name="Berlīne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TM04033917[[fn=Berlīne]]</Template>
  <TotalTime>46</TotalTime>
  <Words>486</Words>
  <Application>Microsoft Office PowerPoint</Application>
  <PresentationFormat>Platekrāna</PresentationFormat>
  <Paragraphs>78</Paragraphs>
  <Slides>11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3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11</vt:i4>
      </vt:variant>
    </vt:vector>
  </HeadingPairs>
  <TitlesOfParts>
    <vt:vector size="15" baseType="lpstr">
      <vt:lpstr>Arial</vt:lpstr>
      <vt:lpstr>docs-Roboto</vt:lpstr>
      <vt:lpstr>Trebuchet MS</vt:lpstr>
      <vt:lpstr>Berlīne</vt:lpstr>
      <vt:lpstr>Aptaujas par ēdināšanas pakalpojumu nodrošināšanu Tukuma novada izglītības iestādēs, kas īsteno pirmsskolas izglītību, rezultāti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Aptaujas par ēdināšanas pakalpojumu nodrošināšanu Tukuma novada izglītības iestādēs, kas īsteno pirmsskolas izglītību, rezultāti</dc:title>
  <dc:creator>IZGLĪTĪBA_HP</dc:creator>
  <cp:lastModifiedBy>IZGLĪTĪBA_HP</cp:lastModifiedBy>
  <cp:revision>11</cp:revision>
  <dcterms:created xsi:type="dcterms:W3CDTF">2024-05-09T06:21:45Z</dcterms:created>
  <dcterms:modified xsi:type="dcterms:W3CDTF">2024-05-09T07:08:28Z</dcterms:modified>
</cp:coreProperties>
</file>